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288"/>
    <p:restoredTop sz="96547"/>
  </p:normalViewPr>
  <p:slideViewPr>
    <p:cSldViewPr snapToGrid="0" snapToObjects="1">
      <p:cViewPr>
        <p:scale>
          <a:sx n="155" d="100"/>
          <a:sy n="155" d="100"/>
        </p:scale>
        <p:origin x="0" y="-2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7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25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25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71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89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04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05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27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02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80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F6D4-A03A-FE43-B2F1-1C6A26CA15ED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78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docs/togaf.pdf" TargetMode="External"/><Relationship Id="rId13" Type="http://schemas.openxmlformats.org/officeDocument/2006/relationships/hyperlink" Target="https://tel.archives-ouvertes.fr/tel-00713587/document" TargetMode="External"/><Relationship Id="rId18" Type="http://schemas.openxmlformats.org/officeDocument/2006/relationships/image" Target="../media/image2.tiff"/><Relationship Id="rId3" Type="http://schemas.microsoft.com/office/2007/relationships/hdphoto" Target="../media/hdphoto1.wdp"/><Relationship Id="rId21" Type="http://schemas.openxmlformats.org/officeDocument/2006/relationships/image" Target="../media/image5.tiff"/><Relationship Id="rId7" Type="http://schemas.openxmlformats.org/officeDocument/2006/relationships/hyperlink" Target="https://www.isima.fr/" TargetMode="External"/><Relationship Id="rId12" Type="http://schemas.openxmlformats.org/officeDocument/2006/relationships/hyperlink" Target="https://web.archive.org/web/20060614232036/http:/www.bijouteriecaumond.fr/" TargetMode="External"/><Relationship Id="rId17" Type="http://schemas.openxmlformats.org/officeDocument/2006/relationships/hyperlink" Target="https://en.wikipedia.org/wiki/Demoscene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w.sciencedirect.com/science/article/abs/pii/S0377221708004608" TargetMode="External"/><Relationship Id="rId2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ca.fr/recherche/etudes-doctorales/ecoles-doctorales-1" TargetMode="External"/><Relationship Id="rId11" Type="http://schemas.openxmlformats.org/officeDocument/2006/relationships/hyperlink" Target="https://www.strategieslogistique.com/Michelin-ameliore-son-S-OP-avec" TargetMode="External"/><Relationship Id="rId5" Type="http://schemas.openxmlformats.org/officeDocument/2006/relationships/hyperlink" Target="https://www.google.fr/maps/place/Clermont-Ferrand/@45.787119,3.0777066,13z/data=!3m1!4b1!4m5!3m4!1s0x47f71bdd7f2e8507:0x3994306038a06f22!8m2!3d45.777222!4d3.087025" TargetMode="External"/><Relationship Id="rId15" Type="http://schemas.openxmlformats.org/officeDocument/2006/relationships/hyperlink" Target="https://www.sciencedirect.com/science/article/pii/S0305054806002930" TargetMode="External"/><Relationship Id="rId10" Type="http://schemas.openxmlformats.org/officeDocument/2006/relationships/hyperlink" Target="https://www.usinenouvelle.com/article/michelin-veut-reduire-ses-frais-generaux-de-500-millions-d-euros-d-ici-2020.N396442" TargetMode="External"/><Relationship Id="rId19" Type="http://schemas.openxmlformats.org/officeDocument/2006/relationships/image" Target="../media/image3.tiff"/><Relationship Id="rId4" Type="http://schemas.openxmlformats.org/officeDocument/2006/relationships/hyperlink" Target="mailto:caumond@gmail.com" TargetMode="External"/><Relationship Id="rId9" Type="http://schemas.openxmlformats.org/officeDocument/2006/relationships/hyperlink" Target="https://en.wikipedia.org/wiki/Product_lifecycle" TargetMode="External"/><Relationship Id="rId14" Type="http://schemas.openxmlformats.org/officeDocument/2006/relationships/hyperlink" Target="https://scholar.google.com/scholar?hl=fr&amp;as_sdt=0%2C5&amp;q=CAUMOND&amp;btnG=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4B6F6C-A36D-BF4B-B527-738448A8E784}"/>
              </a:ext>
            </a:extLst>
          </p:cNvPr>
          <p:cNvSpPr/>
          <p:nvPr/>
        </p:nvSpPr>
        <p:spPr>
          <a:xfrm>
            <a:off x="219519" y="314947"/>
            <a:ext cx="1524443" cy="2018060"/>
          </a:xfrm>
          <a:prstGeom prst="rect">
            <a:avLst/>
          </a:prstGeom>
          <a:solidFill>
            <a:srgbClr val="00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ea typeface="Calibri" panose="020F0502020204030204" pitchFamily="34" charset="0"/>
                <a:cs typeface="Times New Roman" panose="02020603050405020304" pitchFamily="18" charset="0"/>
              </a:rPr>
              <a:t>Resume</a:t>
            </a:r>
            <a:endParaRPr lang="en-GB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0934964-6719-F74B-83BD-0F82620C9BB5}"/>
              </a:ext>
            </a:extLst>
          </p:cNvPr>
          <p:cNvGrpSpPr/>
          <p:nvPr/>
        </p:nvGrpSpPr>
        <p:grpSpPr>
          <a:xfrm>
            <a:off x="398066" y="734279"/>
            <a:ext cx="1167347" cy="1305452"/>
            <a:chOff x="138939" y="557102"/>
            <a:chExt cx="1555974" cy="1715927"/>
          </a:xfrm>
        </p:grpSpPr>
        <p:pic>
          <p:nvPicPr>
            <p:cNvPr id="8" name="Image 7" descr="Une image contenant homme, personne, mur, intérieur&#10;&#10;Description générée automatiquement">
              <a:extLst>
                <a:ext uri="{FF2B5EF4-FFF2-40B4-BE49-F238E27FC236}">
                  <a16:creationId xmlns:a16="http://schemas.microsoft.com/office/drawing/2014/main" id="{5597B2F2-8355-AC40-811C-E9C7813A997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brightnessContrast brigh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2" t="18225" r="17021" b="7678"/>
            <a:stretch/>
          </p:blipFill>
          <p:spPr bwMode="auto">
            <a:xfrm>
              <a:off x="395034" y="651777"/>
              <a:ext cx="1076833" cy="14888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75A2A502-2332-5544-BF8E-6ECCE1AF0940}"/>
                </a:ext>
              </a:extLst>
            </p:cNvPr>
            <p:cNvSpPr/>
            <p:nvPr/>
          </p:nvSpPr>
          <p:spPr>
            <a:xfrm rot="10800000" flipH="1" flipV="1">
              <a:off x="1105633" y="1802494"/>
              <a:ext cx="589280" cy="470535"/>
            </a:xfrm>
            <a:prstGeom prst="triangle">
              <a:avLst>
                <a:gd name="adj" fmla="val 100000"/>
              </a:avLst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99D35539-3AC5-3D4E-A659-1152E4B885F3}"/>
                </a:ext>
              </a:extLst>
            </p:cNvPr>
            <p:cNvSpPr/>
            <p:nvPr/>
          </p:nvSpPr>
          <p:spPr>
            <a:xfrm rot="10800000">
              <a:off x="138939" y="557102"/>
              <a:ext cx="589280" cy="470535"/>
            </a:xfrm>
            <a:prstGeom prst="triangle">
              <a:avLst>
                <a:gd name="adj" fmla="val 100000"/>
              </a:avLst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1" name="Zone de texte 28">
            <a:extLst>
              <a:ext uri="{FF2B5EF4-FFF2-40B4-BE49-F238E27FC236}">
                <a16:creationId xmlns:a16="http://schemas.microsoft.com/office/drawing/2014/main" id="{A8E0C3B3-AA2D-7A43-A6FF-884371C574F1}"/>
              </a:ext>
            </a:extLst>
          </p:cNvPr>
          <p:cNvSpPr txBox="1"/>
          <p:nvPr/>
        </p:nvSpPr>
        <p:spPr>
          <a:xfrm>
            <a:off x="3551234" y="322276"/>
            <a:ext cx="3167827" cy="117423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dirty="0">
                <a:solidFill>
                  <a:srgbClr val="135F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Profile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"/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started IT early, and 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 first my 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 Research and then Supply Chain 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expertise,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 along leveraging my IT skills. Now I have deep convictions about industry needs and future, and I would like to express them, being able to focus more on technical skills.</a:t>
            </a:r>
          </a:p>
          <a:p>
            <a:pPr marL="88900"/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proved my ability to be both disruptive and pragmatic.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Zone de texte 6">
            <a:extLst>
              <a:ext uri="{FF2B5EF4-FFF2-40B4-BE49-F238E27FC236}">
                <a16:creationId xmlns:a16="http://schemas.microsoft.com/office/drawing/2014/main" id="{216E4FB2-BCE0-9B41-AC59-F4F7AA1C17BE}"/>
              </a:ext>
            </a:extLst>
          </p:cNvPr>
          <p:cNvSpPr txBox="1"/>
          <p:nvPr/>
        </p:nvSpPr>
        <p:spPr>
          <a:xfrm>
            <a:off x="1900556" y="250919"/>
            <a:ext cx="1650678" cy="12455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Anthony</a:t>
            </a:r>
            <a:b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CAUMOND</a:t>
            </a:r>
          </a:p>
          <a:p>
            <a:pPr algn="ctr"/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GB" sz="12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years of experience</a:t>
            </a:r>
          </a:p>
        </p:txBody>
      </p:sp>
      <p:graphicFrame>
        <p:nvGraphicFramePr>
          <p:cNvPr id="50" name="Tableau 50">
            <a:extLst>
              <a:ext uri="{FF2B5EF4-FFF2-40B4-BE49-F238E27FC236}">
                <a16:creationId xmlns:a16="http://schemas.microsoft.com/office/drawing/2014/main" id="{77FCFF12-8DA3-AB40-9298-9B152258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565016"/>
              </p:ext>
            </p:extLst>
          </p:nvPr>
        </p:nvGraphicFramePr>
        <p:xfrm>
          <a:off x="2010840" y="1510664"/>
          <a:ext cx="4737940" cy="84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344">
                  <a:extLst>
                    <a:ext uri="{9D8B030D-6E8A-4147-A177-3AD203B41FA5}">
                      <a16:colId xmlns:a16="http://schemas.microsoft.com/office/drawing/2014/main" val="3030268225"/>
                    </a:ext>
                  </a:extLst>
                </a:gridCol>
                <a:gridCol w="3291596">
                  <a:extLst>
                    <a:ext uri="{9D8B030D-6E8A-4147-A177-3AD203B41FA5}">
                      <a16:colId xmlns:a16="http://schemas.microsoft.com/office/drawing/2014/main" val="3670213139"/>
                    </a:ext>
                  </a:extLst>
                </a:gridCol>
              </a:tblGrid>
              <a:tr h="76536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200" b="0" kern="120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</a:p>
                    <a:p>
                      <a:pPr marL="0" algn="l" defTabSz="457200" rtl="0" eaLnBrk="1" latinLnBrk="0" hangingPunct="1"/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(+33) 6 65 25 02 79</a:t>
                      </a:r>
                    </a:p>
                    <a:p>
                      <a:pPr marL="0" algn="l" defTabSz="457200" rtl="0" eaLnBrk="1" latinLnBrk="0" hangingPunct="1"/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caumond@gmail.com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France (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Clermont-Fd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200" b="0" kern="120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Training</a:t>
                      </a:r>
                      <a:endParaRPr lang="fr-FR" sz="1200" b="0" kern="1200" dirty="0">
                        <a:solidFill>
                          <a:srgbClr val="135F9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Université d’Auvergne,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2005 - Operations Research Ph.D. 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ISIMA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2001 - Computer Science degree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endParaRPr lang="en-US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TOGAF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 BASICS APICS certified</a:t>
                      </a:r>
                    </a:p>
                  </a:txBody>
                  <a:tcPr marL="89535" marR="89535" marT="7200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26967"/>
                  </a:ext>
                </a:extLst>
              </a:tr>
            </a:tbl>
          </a:graphicData>
        </a:graphic>
      </p:graphicFrame>
      <p:grpSp>
        <p:nvGrpSpPr>
          <p:cNvPr id="17" name="Groupe 16">
            <a:extLst>
              <a:ext uri="{FF2B5EF4-FFF2-40B4-BE49-F238E27FC236}">
                <a16:creationId xmlns:a16="http://schemas.microsoft.com/office/drawing/2014/main" id="{60DA0F22-6F6E-8142-A766-607DAEA102CF}"/>
              </a:ext>
            </a:extLst>
          </p:cNvPr>
          <p:cNvGrpSpPr/>
          <p:nvPr/>
        </p:nvGrpSpPr>
        <p:grpSpPr>
          <a:xfrm>
            <a:off x="93284" y="2823041"/>
            <a:ext cx="2216501" cy="482600"/>
            <a:chOff x="107140" y="2522537"/>
            <a:chExt cx="2216501" cy="4826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73A055-8CC0-6A49-8E9B-D7D1950FCF8D}"/>
                </a:ext>
              </a:extLst>
            </p:cNvPr>
            <p:cNvSpPr/>
            <p:nvPr/>
          </p:nvSpPr>
          <p:spPr>
            <a:xfrm>
              <a:off x="107140" y="2522537"/>
              <a:ext cx="2216501" cy="295275"/>
            </a:xfrm>
            <a:prstGeom prst="rect">
              <a:avLst/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Experience based on my </a:t>
              </a:r>
              <a:r>
                <a:rPr lang="en-GB" sz="1200" dirty="0">
                  <a:ea typeface="Calibri" panose="020F0502020204030204" pitchFamily="34" charset="0"/>
                  <a:cs typeface="Times New Roman" panose="02020603050405020304" pitchFamily="18" charset="0"/>
                </a:rPr>
                <a:t>3 pillars</a:t>
              </a:r>
              <a:endParaRPr lang="en-GB" sz="1600" dirty="0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B17CCF9F-97EF-BD45-8130-28A12A7A24C4}"/>
                </a:ext>
              </a:extLst>
            </p:cNvPr>
            <p:cNvSpPr/>
            <p:nvPr/>
          </p:nvSpPr>
          <p:spPr>
            <a:xfrm rot="10800000" flipH="1">
              <a:off x="109220" y="2817177"/>
              <a:ext cx="196850" cy="187960"/>
            </a:xfrm>
            <a:prstGeom prst="triangle">
              <a:avLst>
                <a:gd name="adj" fmla="val 100000"/>
              </a:avLst>
            </a:prstGeom>
            <a:solidFill>
              <a:srgbClr val="135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graphicFrame>
        <p:nvGraphicFramePr>
          <p:cNvPr id="53" name="Tableau 53">
            <a:extLst>
              <a:ext uri="{FF2B5EF4-FFF2-40B4-BE49-F238E27FC236}">
                <a16:creationId xmlns:a16="http://schemas.microsoft.com/office/drawing/2014/main" id="{7DE52557-B838-BB4A-8178-799E54BE8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69754"/>
              </p:ext>
            </p:extLst>
          </p:nvPr>
        </p:nvGraphicFramePr>
        <p:xfrm>
          <a:off x="294516" y="3289681"/>
          <a:ext cx="6461521" cy="6694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54">
                  <a:extLst>
                    <a:ext uri="{9D8B030D-6E8A-4147-A177-3AD203B41FA5}">
                      <a16:colId xmlns:a16="http://schemas.microsoft.com/office/drawing/2014/main" val="3039269156"/>
                    </a:ext>
                  </a:extLst>
                </a:gridCol>
                <a:gridCol w="1128814">
                  <a:extLst>
                    <a:ext uri="{9D8B030D-6E8A-4147-A177-3AD203B41FA5}">
                      <a16:colId xmlns:a16="http://schemas.microsoft.com/office/drawing/2014/main" val="3052538606"/>
                    </a:ext>
                  </a:extLst>
                </a:gridCol>
                <a:gridCol w="2231473">
                  <a:extLst>
                    <a:ext uri="{9D8B030D-6E8A-4147-A177-3AD203B41FA5}">
                      <a16:colId xmlns:a16="http://schemas.microsoft.com/office/drawing/2014/main" val="3163309334"/>
                    </a:ext>
                  </a:extLst>
                </a:gridCol>
                <a:gridCol w="1368462">
                  <a:extLst>
                    <a:ext uri="{9D8B030D-6E8A-4147-A177-3AD203B41FA5}">
                      <a16:colId xmlns:a16="http://schemas.microsoft.com/office/drawing/2014/main" val="1204713677"/>
                    </a:ext>
                  </a:extLst>
                </a:gridCol>
                <a:gridCol w="1417918">
                  <a:extLst>
                    <a:ext uri="{9D8B030D-6E8A-4147-A177-3AD203B41FA5}">
                      <a16:colId xmlns:a16="http://schemas.microsoft.com/office/drawing/2014/main" val="77517898"/>
                    </a:ext>
                  </a:extLst>
                </a:gridCol>
              </a:tblGrid>
              <a:tr h="469594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noProof="0" dirty="0"/>
                    </a:p>
                  </a:txBody>
                  <a:tcPr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Activity</a:t>
                      </a:r>
                      <a:b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&amp; Experiences</a:t>
                      </a:r>
                      <a:endParaRPr lang="en-GB" sz="1200" b="0" noProof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</a:t>
                      </a:r>
                      <a:b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Chain</a:t>
                      </a:r>
                      <a:endParaRPr lang="en-GB" sz="1200" b="0" noProof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Information Technology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Optimization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536351"/>
                  </a:ext>
                </a:extLst>
              </a:tr>
              <a:tr h="234797">
                <a:tc>
                  <a:txBody>
                    <a:bodyPr/>
                    <a:lstStyle/>
                    <a:p>
                      <a:pPr algn="ctr"/>
                      <a:endParaRPr lang="en-GB" sz="1200" noProof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C.V. 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Clojure(script) in react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174600"/>
                  </a:ext>
                </a:extLst>
              </a:tr>
              <a:tr h="567837">
                <a:tc>
                  <a:txBody>
                    <a:bodyPr/>
                    <a:lstStyle/>
                    <a:p>
                      <a:pPr algn="ctr"/>
                      <a:endParaRPr lang="en-GB" sz="1200" noProof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Product owner of an inhouse PLM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Creates, sell and materialize the vision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Product lifecycle management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 leader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Clojure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design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786072"/>
                  </a:ext>
                </a:extLst>
              </a:tr>
              <a:tr h="1080065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en-GB" sz="1000" kern="1200" noProof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Enterprise Architect Supply Chain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 Supply Chain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Entreprise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Architect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C-Level enterprise studies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package purchasing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Automotive ERP- Integrated Planning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Contribute to framework for OPE program (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what it is ?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S&amp;OP framework &amp; sourcing 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JDA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attempt of group A.I. software purchase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Knowledge of Main Supply Chain  software packages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Practise of Enterprise Architecture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Launch of an event streaming app (product owner)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904804"/>
                  </a:ext>
                </a:extLst>
              </a:tr>
              <a:tr h="657431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IT Architect &amp;</a:t>
                      </a:r>
                      <a:b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S.C. Consultant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planning solution expert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Solution deployment, change management, setup and support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Solution Architecture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208195"/>
                  </a:ext>
                </a:extLst>
              </a:tr>
              <a:tr h="798309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IT &amp; Supply Chain Consultant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Unilog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planning, stock policies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Deployment, change management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 and support of software packages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process for 3 product lines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PLSQL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C++ optimization tool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network optimization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Busaker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gowen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Tactical planning (Iterative metaheuristics)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379581"/>
                  </a:ext>
                </a:extLst>
              </a:tr>
              <a:tr h="516553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e-commerce website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Family jewellery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Practical order to cash knowledge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web archive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Php5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paradox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&amp; development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 &amp; front-end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95515"/>
                  </a:ext>
                </a:extLst>
              </a:tr>
              <a:tr h="720530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Operation Research PhD &amp; Teacher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Blaise Pascal University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Industrial Proof Of Concepts: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PSA – Assembly line optimization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PSA - Workshop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Eramet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Forging workshop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Michelin – Test tracks time tabling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Michelin – Plant simulation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Borland C++ - UI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 for iterative optimisation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Phd thesis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Articles</a:t>
                      </a: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Jobshop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C.O.R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Time lag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E.J.O.R.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Transportation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Iterative methods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Discrete event simulation &amp; modelling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programming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optimization</a:t>
                      </a: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345324"/>
                  </a:ext>
                </a:extLst>
              </a:tr>
              <a:tr h="657431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Personal Activities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Demo making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games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Stock management software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Assembly Z80 &amp; 68000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358910"/>
                  </a:ext>
                </a:extLst>
              </a:tr>
            </a:tbl>
          </a:graphicData>
        </a:graphic>
      </p:graphicFrame>
      <p:grpSp>
        <p:nvGrpSpPr>
          <p:cNvPr id="20" name="Groupe 19">
            <a:extLst>
              <a:ext uri="{FF2B5EF4-FFF2-40B4-BE49-F238E27FC236}">
                <a16:creationId xmlns:a16="http://schemas.microsoft.com/office/drawing/2014/main" id="{B2537539-82FB-6F47-B364-E45E0AF20400}"/>
              </a:ext>
            </a:extLst>
          </p:cNvPr>
          <p:cNvGrpSpPr/>
          <p:nvPr/>
        </p:nvGrpSpPr>
        <p:grpSpPr>
          <a:xfrm>
            <a:off x="219520" y="4463373"/>
            <a:ext cx="329895" cy="265695"/>
            <a:chOff x="206368" y="3823347"/>
            <a:chExt cx="329895" cy="2656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A51A51-0676-7447-82FC-B83FF7CE4EFC}"/>
                </a:ext>
              </a:extLst>
            </p:cNvPr>
            <p:cNvSpPr/>
            <p:nvPr/>
          </p:nvSpPr>
          <p:spPr>
            <a:xfrm>
              <a:off x="212263" y="3823347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2020</a:t>
              </a: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3139EDD2-DE77-5D4B-95DC-64C0E9A91852}"/>
                </a:ext>
              </a:extLst>
            </p:cNvPr>
            <p:cNvSpPr/>
            <p:nvPr/>
          </p:nvSpPr>
          <p:spPr>
            <a:xfrm rot="10800000" flipH="1">
              <a:off x="206368" y="4005714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4A4D25B-10CD-7C44-BD65-AAC3C80AB9AA}"/>
              </a:ext>
            </a:extLst>
          </p:cNvPr>
          <p:cNvGrpSpPr/>
          <p:nvPr/>
        </p:nvGrpSpPr>
        <p:grpSpPr>
          <a:xfrm>
            <a:off x="212825" y="5804442"/>
            <a:ext cx="330695" cy="267122"/>
            <a:chOff x="205568" y="5570172"/>
            <a:chExt cx="330695" cy="26712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386FB6-EDE5-8D49-BBFF-BC7FD6DB3E52}"/>
                </a:ext>
              </a:extLst>
            </p:cNvPr>
            <p:cNvSpPr/>
            <p:nvPr/>
          </p:nvSpPr>
          <p:spPr>
            <a:xfrm>
              <a:off x="212263" y="5570172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2015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8CDA4524-3C67-9C42-89FD-C990F10A457B}"/>
                </a:ext>
              </a:extLst>
            </p:cNvPr>
            <p:cNvSpPr/>
            <p:nvPr/>
          </p:nvSpPr>
          <p:spPr>
            <a:xfrm rot="10800000" flipH="1">
              <a:off x="205568" y="5753966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A62040A-62E9-AD41-89C9-4B5EA432260F}"/>
              </a:ext>
            </a:extLst>
          </p:cNvPr>
          <p:cNvGrpSpPr/>
          <p:nvPr/>
        </p:nvGrpSpPr>
        <p:grpSpPr>
          <a:xfrm>
            <a:off x="209524" y="6446426"/>
            <a:ext cx="333996" cy="267502"/>
            <a:chOff x="202267" y="6493145"/>
            <a:chExt cx="333996" cy="26750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035370-8083-B848-A339-7B4B2C2261DA}"/>
                </a:ext>
              </a:extLst>
            </p:cNvPr>
            <p:cNvSpPr/>
            <p:nvPr/>
          </p:nvSpPr>
          <p:spPr>
            <a:xfrm>
              <a:off x="212263" y="6493145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2008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92D3ECC5-4EA3-804C-A029-F93EFCCFC329}"/>
                </a:ext>
              </a:extLst>
            </p:cNvPr>
            <p:cNvSpPr/>
            <p:nvPr/>
          </p:nvSpPr>
          <p:spPr>
            <a:xfrm rot="10800000" flipH="1">
              <a:off x="202267" y="6677319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12D040D-97D8-2A4E-AA08-005F2DCA7304}"/>
              </a:ext>
            </a:extLst>
          </p:cNvPr>
          <p:cNvGrpSpPr/>
          <p:nvPr/>
        </p:nvGrpSpPr>
        <p:grpSpPr>
          <a:xfrm>
            <a:off x="213285" y="7904917"/>
            <a:ext cx="330235" cy="265050"/>
            <a:chOff x="206028" y="7514918"/>
            <a:chExt cx="330235" cy="26505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90796D-D554-9942-B94A-0DF3D2266701}"/>
                </a:ext>
              </a:extLst>
            </p:cNvPr>
            <p:cNvSpPr/>
            <p:nvPr/>
          </p:nvSpPr>
          <p:spPr>
            <a:xfrm>
              <a:off x="212263" y="7514918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2006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628626D-320F-1B4B-A699-348ECCD93ED2}"/>
                </a:ext>
              </a:extLst>
            </p:cNvPr>
            <p:cNvSpPr/>
            <p:nvPr/>
          </p:nvSpPr>
          <p:spPr>
            <a:xfrm rot="10800000" flipH="1">
              <a:off x="206028" y="7696640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F961AD3-0C05-7D43-B232-FBAA9DDF8505}"/>
              </a:ext>
            </a:extLst>
          </p:cNvPr>
          <p:cNvGrpSpPr/>
          <p:nvPr/>
        </p:nvGrpSpPr>
        <p:grpSpPr>
          <a:xfrm>
            <a:off x="213625" y="9093569"/>
            <a:ext cx="329895" cy="263328"/>
            <a:chOff x="206368" y="8732638"/>
            <a:chExt cx="329895" cy="2633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369BE2-8D8D-154B-A284-CEE8669956F0}"/>
                </a:ext>
              </a:extLst>
            </p:cNvPr>
            <p:cNvSpPr/>
            <p:nvPr/>
          </p:nvSpPr>
          <p:spPr>
            <a:xfrm>
              <a:off x="212263" y="8732638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2001</a:t>
              </a: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75C83EDD-92D0-E549-8B45-CED0E3B59018}"/>
                </a:ext>
              </a:extLst>
            </p:cNvPr>
            <p:cNvSpPr/>
            <p:nvPr/>
          </p:nvSpPr>
          <p:spPr>
            <a:xfrm rot="10800000" flipH="1">
              <a:off x="206368" y="8912638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CC7C514A-AD2C-D84D-9D31-DE2A2EB2F502}"/>
              </a:ext>
            </a:extLst>
          </p:cNvPr>
          <p:cNvPicPr>
            <a:picLocks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5400" y="3148740"/>
            <a:ext cx="190041" cy="1836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C91B793-4338-E140-89AF-9478B0C420F9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6851" y="3148740"/>
            <a:ext cx="190041" cy="183600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4ECD3FF0-DD5E-0548-9177-6F2FBE02F8F2}"/>
              </a:ext>
            </a:extLst>
          </p:cNvPr>
          <p:cNvGrpSpPr/>
          <p:nvPr/>
        </p:nvGrpSpPr>
        <p:grpSpPr>
          <a:xfrm>
            <a:off x="3997499" y="2323907"/>
            <a:ext cx="2827516" cy="230832"/>
            <a:chOff x="2514743" y="2530459"/>
            <a:chExt cx="2827516" cy="2308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6013AC1-C067-E746-ADFC-A226B1EEDE8F}"/>
                </a:ext>
              </a:extLst>
            </p:cNvPr>
            <p:cNvSpPr txBox="1"/>
            <p:nvPr/>
          </p:nvSpPr>
          <p:spPr>
            <a:xfrm>
              <a:off x="2568743" y="2530459"/>
              <a:ext cx="27735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900" i="1" dirty="0">
                  <a:solidFill>
                    <a:schemeClr val="dk1"/>
                  </a:solidFill>
                </a:rPr>
                <a:t>Follow hyperlinks for public references and explanations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28ADC68B-F830-9340-87AE-06A61103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514743" y="2591875"/>
              <a:ext cx="108000" cy="108000"/>
            </a:xfrm>
            <a:prstGeom prst="rect">
              <a:avLst/>
            </a:prstGeom>
          </p:spPr>
        </p:pic>
      </p:grpSp>
      <p:sp>
        <p:nvSpPr>
          <p:cNvPr id="59" name="Triangle 58">
            <a:extLst>
              <a:ext uri="{FF2B5EF4-FFF2-40B4-BE49-F238E27FC236}">
                <a16:creationId xmlns:a16="http://schemas.microsoft.com/office/drawing/2014/main" id="{E4495D85-58C4-A24F-9707-C00609C3A499}"/>
              </a:ext>
            </a:extLst>
          </p:cNvPr>
          <p:cNvSpPr/>
          <p:nvPr/>
        </p:nvSpPr>
        <p:spPr>
          <a:xfrm rot="10800000" flipH="1">
            <a:off x="2010840" y="2329075"/>
            <a:ext cx="196850" cy="18796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2935C114-EBD0-824A-9B3F-F44E2FFF363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9130" y="3148740"/>
            <a:ext cx="183600" cy="183600"/>
          </a:xfrm>
          <a:prstGeom prst="rect">
            <a:avLst/>
          </a:prstGeom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F7545DDF-A493-8548-9D43-B1E7F867D027}"/>
              </a:ext>
            </a:extLst>
          </p:cNvPr>
          <p:cNvGrpSpPr/>
          <p:nvPr/>
        </p:nvGrpSpPr>
        <p:grpSpPr>
          <a:xfrm>
            <a:off x="207947" y="3675361"/>
            <a:ext cx="329895" cy="265695"/>
            <a:chOff x="206368" y="3823347"/>
            <a:chExt cx="329895" cy="26569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390B7E-81E1-5641-95AF-942261058C30}"/>
                </a:ext>
              </a:extLst>
            </p:cNvPr>
            <p:cNvSpPr/>
            <p:nvPr/>
          </p:nvSpPr>
          <p:spPr>
            <a:xfrm>
              <a:off x="212263" y="3823347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2021</a:t>
              </a: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5DCC5D45-1740-5943-B8B2-E7F4849DF78F}"/>
                </a:ext>
              </a:extLst>
            </p:cNvPr>
            <p:cNvSpPr/>
            <p:nvPr/>
          </p:nvSpPr>
          <p:spPr>
            <a:xfrm rot="10800000" flipH="1">
              <a:off x="206368" y="4005714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03974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2053</TotalTime>
  <Words>440</Words>
  <Application>Microsoft Macintosh PowerPoint</Application>
  <PresentationFormat>Format A4 (210 x 297 mm)</PresentationFormat>
  <Paragraphs>90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Police système Courant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CAUMOND</dc:creator>
  <cp:lastModifiedBy>Anthony Caumond</cp:lastModifiedBy>
  <cp:revision>279</cp:revision>
  <cp:lastPrinted>2021-03-21T22:03:51Z</cp:lastPrinted>
  <dcterms:created xsi:type="dcterms:W3CDTF">2021-03-20T21:28:26Z</dcterms:created>
  <dcterms:modified xsi:type="dcterms:W3CDTF">2021-04-05T10:10:23Z</dcterms:modified>
</cp:coreProperties>
</file>